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20" r:id="rId2"/>
    <p:sldMasterId id="2147483816" r:id="rId3"/>
  </p:sldMasterIdLst>
  <p:notesMasterIdLst>
    <p:notesMasterId r:id="rId20"/>
  </p:notesMasterIdLst>
  <p:sldIdLst>
    <p:sldId id="272" r:id="rId4"/>
    <p:sldId id="275" r:id="rId5"/>
    <p:sldId id="283" r:id="rId6"/>
    <p:sldId id="280" r:id="rId7"/>
    <p:sldId id="278" r:id="rId8"/>
    <p:sldId id="281" r:id="rId9"/>
    <p:sldId id="279" r:id="rId10"/>
    <p:sldId id="282" r:id="rId11"/>
    <p:sldId id="276" r:id="rId12"/>
    <p:sldId id="285" r:id="rId13"/>
    <p:sldId id="286" r:id="rId14"/>
    <p:sldId id="290" r:id="rId15"/>
    <p:sldId id="289" r:id="rId16"/>
    <p:sldId id="288" r:id="rId17"/>
    <p:sldId id="287" r:id="rId18"/>
    <p:sldId id="291" r:id="rId19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CC00"/>
    <a:srgbClr val="00CCFF"/>
    <a:srgbClr val="FF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10" autoAdjust="0"/>
  </p:normalViewPr>
  <p:slideViewPr>
    <p:cSldViewPr>
      <p:cViewPr varScale="1">
        <p:scale>
          <a:sx n="108" d="100"/>
          <a:sy n="108" d="100"/>
        </p:scale>
        <p:origin x="73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735291-34A2-43C8-A101-5AAB0902AFD0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1EB0C-17FD-48E3-B46C-C7159EC8E4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76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25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00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47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993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EB0C-17FD-48E3-B46C-C7159EC8E4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04803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EB0C-17FD-48E3-B46C-C7159EC8E4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5226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EB0C-17FD-48E3-B46C-C7159EC8E4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01330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11EB0C-17FD-48E3-B46C-C7159EC8E46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897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029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41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1104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9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18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201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91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11EB0C-17FD-48E3-B46C-C7159EC8E46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07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7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33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5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5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22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7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9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621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4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0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4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9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3869532"/>
            <a:ext cx="7772400" cy="702469"/>
          </a:xfrm>
        </p:spPr>
        <p:txBody>
          <a:bodyPr/>
          <a:lstStyle>
            <a:lvl1pPr algn="l">
              <a:defRPr sz="4000" smtClean="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4572000"/>
            <a:ext cx="6400800" cy="400050"/>
          </a:xfrm>
        </p:spPr>
        <p:txBody>
          <a:bodyPr/>
          <a:lstStyle>
            <a:lvl1pPr marL="0" indent="0">
              <a:buFontTx/>
              <a:buNone/>
              <a:defRPr sz="2400" smtClean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7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6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9144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05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8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5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7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42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8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96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8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81750" y="114300"/>
            <a:ext cx="207645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4300"/>
            <a:ext cx="607695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00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28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53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30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2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5175F-069C-4B76-9B15-7546C0324835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58CC9-A748-4C09-8361-E75447469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1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943BD-8CE4-4D9A-912B-C6026F2D6057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A6001-66B7-421D-A490-327504900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0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2500">
        <p:fade/>
      </p:transition>
    </mc:Choice>
    <mc:Fallback xmlns="">
      <p:transition spd="med" advClick="0" advTm="25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114300"/>
            <a:ext cx="71628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3EFE673F-148B-4563-B4BF-34F62CBCD4E8}" type="datetimeFigureOut">
              <a:rPr lang="en-US" smtClean="0"/>
              <a:t>5/10/2024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6FC4D356-A0A6-4E9F-8FE1-FDB2105316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sndAc>
          <p:endSnd/>
        </p:sndAc>
      </p:transition>
    </mc:Choice>
    <mc:Fallback xmlns="">
      <p:transition spd="med">
        <p:sndAc>
          <p:endSnd/>
        </p:sndAc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3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253666"/>
            <a:ext cx="8686800" cy="234315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100000">
                <a:schemeClr val="tx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1950"/>
            <a:ext cx="8305800" cy="3799820"/>
          </a:xfrm>
        </p:spPr>
        <p:txBody>
          <a:bodyPr/>
          <a:lstStyle/>
          <a:p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Pravo</a:t>
            </a:r>
            <a:r>
              <a:rPr lang="en-US" sz="6200" dirty="0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 </a:t>
            </a:r>
            <a:r>
              <a:rPr lang="en-US" sz="6200" dirty="0" err="1">
                <a:solidFill>
                  <a:srgbClr val="FFCC66"/>
                </a:solidFill>
                <a:effectLst>
                  <a:outerShdw blurRad="165100" dist="88900" dir="3180000" algn="tl" rotWithShape="0">
                    <a:prstClr val="black"/>
                  </a:outerShdw>
                </a:effectLst>
                <a:latin typeface="Microsoft Tai Le" pitchFamily="34" charset="0"/>
                <a:cs typeface="Microsoft Tai Le" pitchFamily="34" charset="0"/>
              </a:rPr>
              <a:t>konkurencije</a:t>
            </a:r>
            <a:endParaRPr lang="en-US" sz="6200" dirty="0">
              <a:solidFill>
                <a:srgbClr val="FFCC66"/>
              </a:solidFill>
              <a:effectLst>
                <a:outerShdw blurRad="165100" dist="88900" dir="3180000" algn="tl" rotWithShape="0">
                  <a:prstClr val="black"/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1592" y="3363780"/>
            <a:ext cx="8120815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Prof. </a:t>
            </a:r>
            <a:r>
              <a:rPr lang="en-US" b="1" dirty="0" err="1">
                <a:solidFill>
                  <a:schemeClr val="bg1"/>
                </a:solidFill>
              </a:rPr>
              <a:t>dr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Dražen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Cerović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EU COMPETITION LAW AND THE INTERNAL MARKET – BASIC PRINCIPLES / </a:t>
            </a:r>
            <a:r>
              <a:rPr lang="en-US" b="1" dirty="0" err="1">
                <a:solidFill>
                  <a:schemeClr val="bg1"/>
                </a:solidFill>
              </a:rPr>
              <a:t>Pravo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konkurencije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b="1" dirty="0" err="1">
                <a:solidFill>
                  <a:srgbClr val="FFCC66"/>
                </a:solidFill>
              </a:rPr>
              <a:t>Konkurencija</a:t>
            </a:r>
            <a:r>
              <a:rPr lang="en-US" b="1" dirty="0">
                <a:solidFill>
                  <a:srgbClr val="FFCC66"/>
                </a:solidFill>
              </a:rPr>
              <a:t>, </a:t>
            </a:r>
            <a:r>
              <a:rPr lang="en-US" b="1" dirty="0" err="1">
                <a:solidFill>
                  <a:srgbClr val="FFCC66"/>
                </a:solidFill>
              </a:rPr>
              <a:t>monopol</a:t>
            </a:r>
            <a:r>
              <a:rPr lang="en-US" b="1" dirty="0">
                <a:solidFill>
                  <a:srgbClr val="FFCC66"/>
                </a:solidFill>
              </a:rPr>
              <a:t> </a:t>
            </a:r>
            <a:r>
              <a:rPr lang="en-US" b="1" dirty="0" err="1">
                <a:solidFill>
                  <a:srgbClr val="FFCC66"/>
                </a:solidFill>
              </a:rPr>
              <a:t>i</a:t>
            </a:r>
            <a:r>
              <a:rPr lang="en-US" b="1" dirty="0">
                <a:solidFill>
                  <a:srgbClr val="FFCC66"/>
                </a:solidFill>
              </a:rPr>
              <a:t> </a:t>
            </a:r>
            <a:r>
              <a:rPr lang="en-US" b="1" dirty="0" err="1">
                <a:solidFill>
                  <a:srgbClr val="FFCC66"/>
                </a:solidFill>
              </a:rPr>
              <a:t>karteli</a:t>
            </a:r>
            <a:endParaRPr lang="en-US" b="1" dirty="0">
              <a:solidFill>
                <a:srgbClr val="FFCC66"/>
              </a:solidFill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(</a:t>
            </a:r>
            <a:r>
              <a:rPr lang="en-US" b="1" u="sng" dirty="0">
                <a:solidFill>
                  <a:schemeClr val="bg1"/>
                </a:solidFill>
              </a:rPr>
              <a:t>Lecture 1/</a:t>
            </a:r>
            <a:r>
              <a:rPr lang="en-US" b="1" u="sng" dirty="0" err="1">
                <a:solidFill>
                  <a:schemeClr val="bg1"/>
                </a:solidFill>
              </a:rPr>
              <a:t>Lekcija</a:t>
            </a:r>
            <a:r>
              <a:rPr lang="en-US" b="1" u="sng" dirty="0">
                <a:solidFill>
                  <a:schemeClr val="bg1"/>
                </a:solidFill>
              </a:rPr>
              <a:t> 1</a:t>
            </a:r>
            <a:r>
              <a:rPr lang="en-US" b="1" dirty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sr-Latn-ME" sz="20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0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  <a:p>
            <a:pPr algn="ctr"/>
            <a:endParaRPr lang="en-US" sz="32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A444DF-57B4-4000-990E-9E9BFEB351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30495"/>
            <a:ext cx="2541254" cy="10262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B2A958D-609E-4B66-B558-D267E2A8F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 r="84048" b="29515"/>
          <a:stretch>
            <a:fillRect/>
          </a:stretch>
        </p:blipFill>
        <p:spPr bwMode="auto">
          <a:xfrm>
            <a:off x="7081284" y="206337"/>
            <a:ext cx="1676400" cy="1161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91243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2500"/>
    </mc:Choice>
    <mc:Fallback xmlns="">
      <p:transition spd="med" advClick="0" advTm="2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61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MONOPOL I MONOPOLSKO </a:t>
            </a:r>
            <a:r>
              <a:rPr lang="en-GB" dirty="0" err="1">
                <a:solidFill>
                  <a:schemeClr val="bg1"/>
                </a:solidFill>
              </a:rPr>
              <a:t>PONAŠANjE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77330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800" dirty="0"/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89944" y="1960959"/>
            <a:ext cx="40446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b="1" dirty="0" err="1">
                <a:solidFill>
                  <a:schemeClr val="bg1"/>
                </a:solidFill>
              </a:rPr>
              <a:t>Uzroci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monopola</a:t>
            </a:r>
            <a:endParaRPr lang="en-GB" b="1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a) </a:t>
            </a:r>
            <a:r>
              <a:rPr lang="en-GB" dirty="0" err="1">
                <a:solidFill>
                  <a:schemeClr val="bg1"/>
                </a:solidFill>
              </a:rPr>
              <a:t>apsolutne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prednosti</a:t>
            </a:r>
            <a:r>
              <a:rPr lang="en-GB" dirty="0">
                <a:solidFill>
                  <a:schemeClr val="bg1"/>
                </a:solidFill>
              </a:rPr>
              <a:t> u </a:t>
            </a:r>
            <a:r>
              <a:rPr lang="en-GB" dirty="0" err="1">
                <a:solidFill>
                  <a:schemeClr val="bg1"/>
                </a:solidFill>
              </a:rPr>
              <a:t>troškovima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b) </a:t>
            </a:r>
            <a:r>
              <a:rPr lang="en-GB" dirty="0" err="1">
                <a:solidFill>
                  <a:schemeClr val="bg1"/>
                </a:solidFill>
              </a:rPr>
              <a:t>kontrolu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ključnih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inputa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c) </a:t>
            </a:r>
            <a:r>
              <a:rPr lang="en-GB" dirty="0" err="1">
                <a:solidFill>
                  <a:schemeClr val="bg1"/>
                </a:solidFill>
              </a:rPr>
              <a:t>strategije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eliminisanja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konkurenata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d) </a:t>
            </a:r>
            <a:r>
              <a:rPr lang="en-GB" dirty="0" err="1">
                <a:solidFill>
                  <a:schemeClr val="bg1"/>
                </a:solidFill>
              </a:rPr>
              <a:t>pravne</a:t>
            </a:r>
            <a:r>
              <a:rPr lang="en-GB" dirty="0">
                <a:solidFill>
                  <a:schemeClr val="bg1"/>
                </a:solidFill>
              </a:rPr>
              <a:t> (</a:t>
            </a:r>
            <a:r>
              <a:rPr lang="en-GB" dirty="0" err="1">
                <a:solidFill>
                  <a:schemeClr val="bg1"/>
                </a:solidFill>
              </a:rPr>
              <a:t>administrativne</a:t>
            </a:r>
            <a:r>
              <a:rPr lang="en-GB" dirty="0">
                <a:solidFill>
                  <a:schemeClr val="bg1"/>
                </a:solidFill>
              </a:rPr>
              <a:t>) </a:t>
            </a:r>
            <a:r>
              <a:rPr lang="en-GB" dirty="0" err="1">
                <a:solidFill>
                  <a:schemeClr val="bg1"/>
                </a:solidFill>
              </a:rPr>
              <a:t>barijere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e) </a:t>
            </a:r>
            <a:r>
              <a:rPr lang="en-GB" dirty="0" err="1">
                <a:solidFill>
                  <a:schemeClr val="bg1"/>
                </a:solidFill>
              </a:rPr>
              <a:t>prirodni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monopol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78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61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MONOPOL I MONOPOLSKO </a:t>
            </a:r>
            <a:r>
              <a:rPr lang="en-GB" dirty="0" err="1">
                <a:solidFill>
                  <a:schemeClr val="bg1"/>
                </a:solidFill>
              </a:rPr>
              <a:t>PONAŠANjE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77330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800" dirty="0"/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483978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Efekti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monopola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na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društveno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blagostanje</a:t>
            </a:r>
            <a:endParaRPr lang="en-GB" b="1" dirty="0">
              <a:solidFill>
                <a:schemeClr val="bg1"/>
              </a:solidFill>
            </a:endParaRPr>
          </a:p>
          <a:p>
            <a:endParaRPr lang="en-GB" b="1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a) </a:t>
            </a:r>
            <a:r>
              <a:rPr lang="en-GB" dirty="0" err="1">
                <a:solidFill>
                  <a:schemeClr val="bg1"/>
                </a:solidFill>
              </a:rPr>
              <a:t>alokativna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neefikasnost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b) </a:t>
            </a:r>
            <a:r>
              <a:rPr lang="en-GB" dirty="0" err="1">
                <a:solidFill>
                  <a:schemeClr val="bg1"/>
                </a:solidFill>
              </a:rPr>
              <a:t>proizvodna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neefikasnost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c) </a:t>
            </a:r>
            <a:r>
              <a:rPr lang="en-GB" dirty="0" err="1">
                <a:solidFill>
                  <a:schemeClr val="bg1"/>
                </a:solidFill>
              </a:rPr>
              <a:t>dinamička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neefikasnost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d) </a:t>
            </a:r>
            <a:r>
              <a:rPr lang="en-GB" dirty="0" err="1">
                <a:solidFill>
                  <a:schemeClr val="bg1"/>
                </a:solidFill>
              </a:rPr>
              <a:t>rasipanje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rente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667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61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MONOPOL I MONOPOLSKO </a:t>
            </a:r>
            <a:r>
              <a:rPr lang="en-GB" dirty="0" err="1">
                <a:solidFill>
                  <a:schemeClr val="bg1"/>
                </a:solidFill>
              </a:rPr>
              <a:t>PONAŠANjE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77330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800" dirty="0"/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6115777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Prirodni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monopol</a:t>
            </a:r>
            <a:endParaRPr lang="en-GB" b="1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 err="1">
                <a:solidFill>
                  <a:schemeClr val="bg1"/>
                </a:solidFill>
              </a:rPr>
              <a:t>Prirodni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monopol</a:t>
            </a:r>
            <a:r>
              <a:rPr lang="en-GB" sz="1600" b="1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nema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nikakve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veze</a:t>
            </a:r>
            <a:r>
              <a:rPr lang="en-GB" sz="1600" dirty="0">
                <a:solidFill>
                  <a:schemeClr val="bg1"/>
                </a:solidFill>
              </a:rPr>
              <a:t> za </a:t>
            </a:r>
            <a:r>
              <a:rPr lang="en-GB" sz="1600" dirty="0" err="1">
                <a:solidFill>
                  <a:schemeClr val="bg1"/>
                </a:solidFill>
              </a:rPr>
              <a:t>prirodom</a:t>
            </a:r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 err="1">
                <a:solidFill>
                  <a:schemeClr val="bg1"/>
                </a:solidFill>
              </a:rPr>
              <a:t>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prirodnim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bogatstvima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već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načinom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</a:t>
            </a:r>
            <a:r>
              <a:rPr lang="en-GB" sz="1600" dirty="0">
                <a:solidFill>
                  <a:schemeClr val="bg1"/>
                </a:solidFill>
              </a:rPr>
              <a:t> koji je</a:t>
            </a:r>
          </a:p>
          <a:p>
            <a:r>
              <a:rPr lang="en-GB" sz="1600" dirty="0" err="1">
                <a:solidFill>
                  <a:schemeClr val="bg1"/>
                </a:solidFill>
              </a:rPr>
              <a:t>nastao</a:t>
            </a:r>
            <a:r>
              <a:rPr lang="en-GB" sz="1600" dirty="0">
                <a:solidFill>
                  <a:schemeClr val="bg1"/>
                </a:solidFill>
              </a:rPr>
              <a:t> - </a:t>
            </a:r>
            <a:r>
              <a:rPr lang="en-GB" sz="1600" dirty="0" err="1">
                <a:solidFill>
                  <a:schemeClr val="bg1"/>
                </a:solidFill>
              </a:rPr>
              <a:t>prirodnim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putem</a:t>
            </a:r>
            <a:r>
              <a:rPr lang="en-GB" sz="1600" dirty="0">
                <a:solidFill>
                  <a:schemeClr val="bg1"/>
                </a:solidFill>
              </a:rPr>
              <a:t>, bez </a:t>
            </a:r>
            <a:r>
              <a:rPr lang="en-GB" sz="1600" dirty="0" err="1">
                <a:solidFill>
                  <a:schemeClr val="bg1"/>
                </a:solidFill>
              </a:rPr>
              <a:t>ikakve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intervencije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države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r>
              <a:rPr lang="en-GB" sz="1600" dirty="0" err="1">
                <a:solidFill>
                  <a:schemeClr val="bg1"/>
                </a:solidFill>
              </a:rPr>
              <a:t>Prirodni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monopol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postoji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ukoliko</a:t>
            </a:r>
            <a:r>
              <a:rPr lang="en-GB" sz="1600" dirty="0">
                <a:solidFill>
                  <a:schemeClr val="bg1"/>
                </a:solidFill>
              </a:rPr>
              <a:t> se </a:t>
            </a:r>
            <a:r>
              <a:rPr lang="en-GB" sz="1600" dirty="0" err="1">
                <a:solidFill>
                  <a:schemeClr val="bg1"/>
                </a:solidFill>
              </a:rPr>
              <a:t>ukupna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tražnja</a:t>
            </a:r>
            <a:r>
              <a:rPr lang="en-GB" sz="1600" dirty="0">
                <a:solidFill>
                  <a:schemeClr val="bg1"/>
                </a:solidFill>
              </a:rPr>
              <a:t> u</a:t>
            </a:r>
          </a:p>
          <a:p>
            <a:r>
              <a:rPr lang="en-GB" sz="1600" dirty="0" err="1">
                <a:solidFill>
                  <a:schemeClr val="bg1"/>
                </a:solidFill>
              </a:rPr>
              <a:t>cijelom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svom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obimu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nalazi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  <a:r>
              <a:rPr lang="en-GB" sz="1600" dirty="0" err="1">
                <a:solidFill>
                  <a:schemeClr val="bg1"/>
                </a:solidFill>
              </a:rPr>
              <a:t>zoni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ekonomije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obima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odnosno</a:t>
            </a:r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 err="1">
                <a:solidFill>
                  <a:schemeClr val="bg1"/>
                </a:solidFill>
              </a:rPr>
              <a:t>ukoliko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funkciju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troškova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svim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dostupnim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veličinama</a:t>
            </a:r>
            <a:endParaRPr lang="en-GB" sz="1600" dirty="0">
              <a:solidFill>
                <a:schemeClr val="bg1"/>
              </a:solidFill>
            </a:endParaRPr>
          </a:p>
          <a:p>
            <a:r>
              <a:rPr lang="en-GB" sz="1600" dirty="0" err="1">
                <a:solidFill>
                  <a:schemeClr val="bg1"/>
                </a:solidFill>
              </a:rPr>
              <a:t>ukupne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tržišne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tražnje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karakterišu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opadajući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prosječni</a:t>
            </a:r>
            <a:r>
              <a:rPr lang="en-GB" sz="1600" dirty="0">
                <a:solidFill>
                  <a:schemeClr val="bg1"/>
                </a:solidFill>
              </a:rPr>
              <a:t> troškovi.</a:t>
            </a:r>
            <a:r>
              <a:rPr lang="en-GB" dirty="0"/>
              <a:t>vi.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713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2400" b="0" i="0" u="none" strike="noStrike" kern="1200" cap="none" spc="0" normalizeH="0" baseline="0" noProof="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Fax" panose="02060602050505020204" pitchFamily="18" charset="0"/>
                <a:ea typeface="+mn-ea"/>
                <a:cs typeface="+mn-cs"/>
              </a:rPr>
              <a:t>Master studije Pravnog fakulteta UCG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icrosoft Tai Le" pitchFamily="34" charset="0"/>
              <a:ea typeface="+mn-ea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895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KARTELI KAO HORIZONTALNI SPORAZUMI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7579" y="3865315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67334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Definisanje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kartela</a:t>
            </a:r>
            <a:endParaRPr lang="en-GB" b="1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  <a:p>
            <a:r>
              <a:rPr lang="en-GB" dirty="0" err="1">
                <a:solidFill>
                  <a:schemeClr val="bg1"/>
                </a:solidFill>
              </a:rPr>
              <a:t>Karteli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spadaju</a:t>
            </a:r>
            <a:r>
              <a:rPr lang="en-GB" dirty="0">
                <a:solidFill>
                  <a:schemeClr val="bg1"/>
                </a:solidFill>
              </a:rPr>
              <a:t> u </a:t>
            </a:r>
            <a:r>
              <a:rPr lang="en-GB" dirty="0" err="1">
                <a:solidFill>
                  <a:schemeClr val="bg1"/>
                </a:solidFill>
              </a:rPr>
              <a:t>restriktivne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horizontalne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sporazume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r>
              <a:rPr lang="en-GB" dirty="0" err="1">
                <a:solidFill>
                  <a:schemeClr val="bg1"/>
                </a:solidFill>
              </a:rPr>
              <a:t>Restriktivni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sporazumi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su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oni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sporazumi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kojima</a:t>
            </a:r>
            <a:r>
              <a:rPr lang="en-GB" dirty="0">
                <a:solidFill>
                  <a:schemeClr val="bg1"/>
                </a:solidFill>
              </a:rPr>
              <a:t> se </a:t>
            </a:r>
          </a:p>
          <a:p>
            <a:r>
              <a:rPr lang="en-GB" dirty="0" err="1">
                <a:solidFill>
                  <a:schemeClr val="bg1"/>
                </a:solidFill>
              </a:rPr>
              <a:t>ograničava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odnosno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narušava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konkurencija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2800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2400" b="0" i="0" u="none" strike="noStrike" kern="1200" cap="none" spc="0" normalizeH="0" baseline="0" noProof="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Fax" panose="02060602050505020204" pitchFamily="18" charset="0"/>
                <a:ea typeface="+mn-ea"/>
                <a:cs typeface="+mn-cs"/>
              </a:rPr>
              <a:t>Master studije Pravnog fakulteta UCG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icrosoft Tai Le" pitchFamily="34" charset="0"/>
              <a:ea typeface="+mn-ea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895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KARTELI KAO HORIZONTALNI SPORAZUMI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86357" y="1919173"/>
            <a:ext cx="49465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Osnovni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mehanizmi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kartela</a:t>
            </a:r>
            <a:endParaRPr lang="en-GB" b="1" dirty="0">
              <a:solidFill>
                <a:schemeClr val="bg1"/>
              </a:solidFill>
            </a:endParaRPr>
          </a:p>
          <a:p>
            <a:r>
              <a:rPr lang="en-GB" sz="1600" dirty="0" err="1">
                <a:solidFill>
                  <a:schemeClr val="bg1"/>
                </a:solidFill>
              </a:rPr>
              <a:t>sporazumi</a:t>
            </a:r>
            <a:r>
              <a:rPr lang="en-GB" sz="1600" dirty="0">
                <a:solidFill>
                  <a:schemeClr val="bg1"/>
                </a:solidFill>
              </a:rPr>
              <a:t> o </a:t>
            </a:r>
            <a:r>
              <a:rPr lang="en-GB" sz="1600" dirty="0" err="1">
                <a:solidFill>
                  <a:schemeClr val="bg1"/>
                </a:solidFill>
              </a:rPr>
              <a:t>prodajnoj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cijeni</a:t>
            </a:r>
            <a:endParaRPr lang="en-GB" sz="1600" dirty="0">
              <a:solidFill>
                <a:schemeClr val="bg1"/>
              </a:solidFill>
            </a:endParaRP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icrosoft Tai Le" pitchFamily="34" charset="0"/>
              <a:ea typeface="+mn-ea"/>
              <a:cs typeface="Microsoft Tai L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65315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61286" y="2473554"/>
            <a:ext cx="4057521" cy="215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sz="1600" dirty="0" err="1">
                <a:solidFill>
                  <a:schemeClr val="bg1"/>
                </a:solidFill>
              </a:rPr>
              <a:t>sporazumi</a:t>
            </a:r>
            <a:r>
              <a:rPr lang="en-GB" sz="1600" dirty="0">
                <a:solidFill>
                  <a:schemeClr val="bg1"/>
                </a:solidFill>
              </a:rPr>
              <a:t> o </a:t>
            </a:r>
            <a:r>
              <a:rPr lang="en-GB" sz="1600" dirty="0" err="1">
                <a:solidFill>
                  <a:schemeClr val="bg1"/>
                </a:solidFill>
              </a:rPr>
              <a:t>podjeli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geografskog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tržišta</a:t>
            </a:r>
            <a:endParaRPr lang="en-GB" sz="1600" dirty="0">
              <a:solidFill>
                <a:schemeClr val="bg1"/>
              </a:solidFill>
            </a:endParaRPr>
          </a:p>
          <a:p>
            <a:pPr lvl="0"/>
            <a:r>
              <a:rPr lang="en-GB" sz="1600" dirty="0" err="1">
                <a:solidFill>
                  <a:schemeClr val="bg1"/>
                </a:solidFill>
              </a:rPr>
              <a:t>sporazumi</a:t>
            </a:r>
            <a:r>
              <a:rPr lang="en-GB" sz="1600" dirty="0">
                <a:solidFill>
                  <a:schemeClr val="bg1"/>
                </a:solidFill>
              </a:rPr>
              <a:t> o </a:t>
            </a:r>
            <a:r>
              <a:rPr lang="en-GB" sz="1600" dirty="0" err="1">
                <a:solidFill>
                  <a:schemeClr val="bg1"/>
                </a:solidFill>
              </a:rPr>
              <a:t>izigravanju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javnih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nadmetanja</a:t>
            </a:r>
            <a:endParaRPr lang="en-GB" sz="1600" dirty="0">
              <a:solidFill>
                <a:schemeClr val="bg1"/>
              </a:solidFill>
            </a:endParaRPr>
          </a:p>
          <a:p>
            <a:pPr lvl="0"/>
            <a:endParaRPr lang="en-GB" b="1" dirty="0">
              <a:solidFill>
                <a:schemeClr val="bg1"/>
              </a:solidFill>
            </a:endParaRPr>
          </a:p>
          <a:p>
            <a:pPr lvl="0"/>
            <a:r>
              <a:rPr lang="en-GB" b="1" dirty="0" err="1">
                <a:solidFill>
                  <a:schemeClr val="bg1"/>
                </a:solidFill>
              </a:rPr>
              <a:t>Osnovni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preduslovi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kartela</a:t>
            </a:r>
            <a:endParaRPr lang="en-GB" b="1" dirty="0">
              <a:solidFill>
                <a:schemeClr val="bg1"/>
              </a:solidFill>
            </a:endParaRPr>
          </a:p>
          <a:p>
            <a:pPr lvl="0"/>
            <a:r>
              <a:rPr lang="en-GB" sz="1600" dirty="0" err="1">
                <a:solidFill>
                  <a:schemeClr val="bg1"/>
                </a:solidFill>
              </a:rPr>
              <a:t>monopolski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preduslovi</a:t>
            </a:r>
            <a:r>
              <a:rPr lang="en-GB" sz="16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sz="1600" dirty="0" err="1">
                <a:solidFill>
                  <a:schemeClr val="bg1"/>
                </a:solidFill>
              </a:rPr>
              <a:t>strukturni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preduslovi</a:t>
            </a:r>
            <a:r>
              <a:rPr lang="en-GB" sz="1600" dirty="0">
                <a:solidFill>
                  <a:schemeClr val="bg1"/>
                </a:solidFill>
              </a:rPr>
              <a:t>;</a:t>
            </a:r>
          </a:p>
          <a:p>
            <a:pPr lvl="0"/>
            <a:r>
              <a:rPr lang="en-GB" sz="1600" dirty="0" err="1">
                <a:solidFill>
                  <a:schemeClr val="bg1"/>
                </a:solidFill>
              </a:rPr>
              <a:t>preduslovi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ponašanja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pPr lvl="0"/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908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75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250"/>
                            </p:stCondLst>
                            <p:childTnLst>
                              <p:par>
                                <p:cTn id="20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4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2400" b="0" i="0" u="none" strike="noStrike" kern="1200" cap="none" spc="0" normalizeH="0" baseline="0" noProof="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Fax" panose="02060602050505020204" pitchFamily="18" charset="0"/>
                <a:ea typeface="+mn-ea"/>
                <a:cs typeface="+mn-cs"/>
              </a:rPr>
              <a:t>Master studije Pravnog fakulteta UCG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icrosoft Tai Le" pitchFamily="34" charset="0"/>
              <a:ea typeface="+mn-ea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895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KARTELI KAO HORIZONTALNI SPORAZUMI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4874" y="1979522"/>
            <a:ext cx="52597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Efekti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kartela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društveno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blagostanje</a:t>
            </a:r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Efekti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kartela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društveno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blagostanje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osnovi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istovetni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efektima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monopola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GB" sz="1600" dirty="0">
                <a:solidFill>
                  <a:schemeClr val="bg1"/>
                </a:solidFill>
              </a:rPr>
              <a:t>ne </a:t>
            </a:r>
            <a:r>
              <a:rPr lang="en-GB" sz="1600" dirty="0" err="1">
                <a:solidFill>
                  <a:schemeClr val="bg1"/>
                </a:solidFill>
              </a:rPr>
              <a:t>treba</a:t>
            </a:r>
            <a:r>
              <a:rPr lang="en-GB" sz="1600" dirty="0">
                <a:solidFill>
                  <a:schemeClr val="bg1"/>
                </a:solidFill>
              </a:rPr>
              <a:t> da </a:t>
            </a:r>
            <a:r>
              <a:rPr lang="en-GB" sz="1600" dirty="0" err="1">
                <a:solidFill>
                  <a:schemeClr val="bg1"/>
                </a:solidFill>
              </a:rPr>
              <a:t>čudi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budući</a:t>
            </a:r>
            <a:r>
              <a:rPr lang="en-GB" sz="1600" dirty="0">
                <a:solidFill>
                  <a:schemeClr val="bg1"/>
                </a:solidFill>
              </a:rPr>
              <a:t> da </a:t>
            </a:r>
            <a:r>
              <a:rPr lang="en-GB" sz="1600" dirty="0" err="1">
                <a:solidFill>
                  <a:schemeClr val="bg1"/>
                </a:solidFill>
              </a:rPr>
              <a:t>kartel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predstavlja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svojevrsnu</a:t>
            </a:r>
            <a:r>
              <a:rPr lang="en-GB" sz="1600" dirty="0">
                <a:solidFill>
                  <a:schemeClr val="bg1"/>
                </a:solidFill>
              </a:rPr>
              <a:t> „</a:t>
            </a:r>
            <a:r>
              <a:rPr lang="en-GB" sz="1600" dirty="0" err="1">
                <a:solidFill>
                  <a:schemeClr val="bg1"/>
                </a:solidFill>
              </a:rPr>
              <a:t>simulaciju</a:t>
            </a:r>
            <a:r>
              <a:rPr lang="en-GB" sz="1600" dirty="0">
                <a:solidFill>
                  <a:schemeClr val="bg1"/>
                </a:solidFill>
              </a:rPr>
              <a:t>” </a:t>
            </a:r>
            <a:r>
              <a:rPr lang="en-GB" sz="1600" dirty="0" err="1">
                <a:solidFill>
                  <a:schemeClr val="bg1"/>
                </a:solidFill>
              </a:rPr>
              <a:t>monopola</a:t>
            </a:r>
            <a:r>
              <a:rPr lang="en-GB" sz="1600" dirty="0">
                <a:solidFill>
                  <a:schemeClr val="bg1"/>
                </a:solidFill>
              </a:rPr>
              <a:t>. Kao </a:t>
            </a:r>
            <a:r>
              <a:rPr lang="en-GB" sz="1600" dirty="0" err="1">
                <a:solidFill>
                  <a:schemeClr val="bg1"/>
                </a:solidFill>
              </a:rPr>
              <a:t>i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slučaju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monopola</a:t>
            </a:r>
            <a:r>
              <a:rPr lang="en-GB" sz="1600" dirty="0">
                <a:solidFill>
                  <a:schemeClr val="bg1"/>
                </a:solidFill>
              </a:rPr>
              <a:t> (</a:t>
            </a:r>
            <a:r>
              <a:rPr lang="en-GB" sz="1600" dirty="0" err="1">
                <a:solidFill>
                  <a:schemeClr val="bg1"/>
                </a:solidFill>
              </a:rPr>
              <a:t>drugo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poglavlje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knjige</a:t>
            </a:r>
            <a:r>
              <a:rPr lang="en-GB" sz="1600" dirty="0">
                <a:solidFill>
                  <a:schemeClr val="bg1"/>
                </a:solidFill>
              </a:rPr>
              <a:t>), 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javljaju</a:t>
            </a:r>
            <a:r>
              <a:rPr lang="en-GB" sz="1600" dirty="0">
                <a:solidFill>
                  <a:schemeClr val="bg1"/>
                </a:solidFill>
              </a:rPr>
              <a:t> se </a:t>
            </a:r>
            <a:r>
              <a:rPr lang="en-GB" sz="1600" dirty="0" err="1">
                <a:solidFill>
                  <a:schemeClr val="bg1"/>
                </a:solidFill>
              </a:rPr>
              <a:t>alokativna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proizvodna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neefikasnost</a:t>
            </a:r>
            <a:r>
              <a:rPr lang="en-GB" sz="1600" dirty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znači</a:t>
            </a:r>
            <a:r>
              <a:rPr lang="en-GB" sz="1600" dirty="0">
                <a:solidFill>
                  <a:schemeClr val="bg1"/>
                </a:solidFill>
              </a:rPr>
              <a:t> da se </a:t>
            </a:r>
            <a:r>
              <a:rPr lang="en-GB" sz="1600" dirty="0" err="1">
                <a:solidFill>
                  <a:schemeClr val="bg1"/>
                </a:solidFill>
              </a:rPr>
              <a:t>umanjuje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društveno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blagostanje</a:t>
            </a:r>
            <a:r>
              <a:rPr lang="en-GB" sz="1600" dirty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Efekti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  <a:r>
              <a:rPr lang="en-GB" sz="1600" dirty="0" err="1">
                <a:solidFill>
                  <a:schemeClr val="bg1"/>
                </a:solidFill>
              </a:rPr>
              <a:t>pogledu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rasipanja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monopolske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rente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slični</a:t>
            </a:r>
            <a:r>
              <a:rPr lang="en-GB" sz="1600" dirty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jedino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se </a:t>
            </a:r>
            <a:r>
              <a:rPr lang="en-GB" sz="1600" dirty="0" err="1">
                <a:solidFill>
                  <a:schemeClr val="bg1"/>
                </a:solidFill>
              </a:rPr>
              <a:t>razlikuju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troškovi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kojima</a:t>
            </a:r>
            <a:r>
              <a:rPr lang="en-GB" sz="1600" dirty="0">
                <a:solidFill>
                  <a:schemeClr val="bg1"/>
                </a:solidFill>
              </a:rPr>
              <a:t> se ta </a:t>
            </a:r>
            <a:r>
              <a:rPr lang="en-GB" sz="1600" dirty="0" err="1">
                <a:solidFill>
                  <a:schemeClr val="bg1"/>
                </a:solidFill>
              </a:rPr>
              <a:t>renta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rasipa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8605" y="3148369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64874" y="29950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91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6" grpId="0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41574" y="435644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ME" sz="2400" b="0" i="0" u="none" strike="noStrike" kern="1200" cap="none" spc="0" normalizeH="0" baseline="0" noProof="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Lucida Fax" panose="02060602050505020204" pitchFamily="18" charset="0"/>
                <a:ea typeface="+mn-ea"/>
                <a:cs typeface="+mn-cs"/>
              </a:rPr>
              <a:t>Master studije Pravnog fakulteta UCG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Microsoft Tai Le" pitchFamily="34" charset="0"/>
              <a:ea typeface="+mn-ea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895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KARTELI KAO HORIZONTALNI SPORAZUMI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89335" y="2005410"/>
            <a:ext cx="5702202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GB" b="1" dirty="0" err="1">
                <a:solidFill>
                  <a:srgbClr val="FFFFFF"/>
                </a:solidFill>
              </a:rPr>
              <a:t>Pravni</a:t>
            </a:r>
            <a:r>
              <a:rPr lang="en-GB" b="1" dirty="0">
                <a:solidFill>
                  <a:srgbClr val="FFFFFF"/>
                </a:solidFill>
              </a:rPr>
              <a:t> </a:t>
            </a:r>
            <a:r>
              <a:rPr lang="en-GB" b="1" dirty="0" err="1">
                <a:solidFill>
                  <a:srgbClr val="FFFFFF"/>
                </a:solidFill>
              </a:rPr>
              <a:t>aspekt</a:t>
            </a:r>
            <a:r>
              <a:rPr lang="en-GB" b="1" dirty="0">
                <a:solidFill>
                  <a:srgbClr val="FFFFFF"/>
                </a:solidFill>
              </a:rPr>
              <a:t> </a:t>
            </a:r>
            <a:r>
              <a:rPr lang="en-GB" b="1" dirty="0" err="1">
                <a:solidFill>
                  <a:srgbClr val="FFFFFF"/>
                </a:solidFill>
              </a:rPr>
              <a:t>tretmana</a:t>
            </a:r>
            <a:r>
              <a:rPr lang="en-GB" b="1" dirty="0">
                <a:solidFill>
                  <a:srgbClr val="FFFFFF"/>
                </a:solidFill>
              </a:rPr>
              <a:t> </a:t>
            </a:r>
            <a:r>
              <a:rPr lang="en-GB" b="1" dirty="0" err="1">
                <a:solidFill>
                  <a:srgbClr val="FFFFFF"/>
                </a:solidFill>
              </a:rPr>
              <a:t>kartela</a:t>
            </a:r>
            <a:endParaRPr lang="en-GB" b="1" dirty="0">
              <a:solidFill>
                <a:srgbClr val="FFFFFF"/>
              </a:solidFill>
            </a:endParaRPr>
          </a:p>
          <a:p>
            <a:pPr lvl="0">
              <a:defRPr/>
            </a:pPr>
            <a:endParaRPr lang="en-GB" b="1" dirty="0">
              <a:solidFill>
                <a:srgbClr val="FFFFFF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Karteli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predstavljaju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metu</a:t>
            </a:r>
            <a:r>
              <a:rPr lang="en-GB" sz="1600" dirty="0">
                <a:solidFill>
                  <a:schemeClr val="bg1"/>
                </a:solidFill>
              </a:rPr>
              <a:t> anti - </a:t>
            </a:r>
            <a:r>
              <a:rPr lang="en-GB" sz="1600" dirty="0" err="1">
                <a:solidFill>
                  <a:schemeClr val="bg1"/>
                </a:solidFill>
              </a:rPr>
              <a:t>monopolskog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zakonodavstva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bukvalno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  <a:r>
              <a:rPr lang="en-GB" sz="1600" dirty="0" err="1">
                <a:solidFill>
                  <a:schemeClr val="bg1"/>
                </a:solidFill>
              </a:rPr>
              <a:t>svakoj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zemlji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  <a:r>
              <a:rPr lang="en-GB" sz="1600" dirty="0" err="1">
                <a:solidFill>
                  <a:schemeClr val="bg1"/>
                </a:solidFill>
              </a:rPr>
              <a:t>kojoj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postoje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propisi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>
                <a:solidFill>
                  <a:schemeClr val="bg1"/>
                </a:solidFill>
              </a:rPr>
              <a:t>koji </a:t>
            </a:r>
            <a:r>
              <a:rPr lang="en-GB" sz="1600" dirty="0" err="1">
                <a:solidFill>
                  <a:schemeClr val="bg1"/>
                </a:solidFill>
              </a:rPr>
              <a:t>štite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konkurenciju</a:t>
            </a:r>
            <a:r>
              <a:rPr lang="en-GB" sz="1600" dirty="0">
                <a:solidFill>
                  <a:schemeClr val="bg1"/>
                </a:solidFill>
              </a:rPr>
              <a:t>. </a:t>
            </a:r>
            <a:r>
              <a:rPr lang="en-GB" sz="1600" dirty="0" err="1">
                <a:solidFill>
                  <a:schemeClr val="bg1"/>
                </a:solidFill>
              </a:rPr>
              <a:t>Zakonodavna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rješenja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međutim</a:t>
            </a:r>
            <a:r>
              <a:rPr lang="en-GB" sz="1600" dirty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mogu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biti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različita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ali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imaju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neke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zajedničke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crte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Prvi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zadatak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zakonodavstva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koje</a:t>
            </a:r>
            <a:r>
              <a:rPr lang="en-GB" sz="1600" dirty="0">
                <a:solidFill>
                  <a:schemeClr val="bg1"/>
                </a:solidFill>
              </a:rPr>
              <a:t> se </a:t>
            </a:r>
            <a:r>
              <a:rPr lang="en-GB" sz="1600" dirty="0" err="1">
                <a:solidFill>
                  <a:schemeClr val="bg1"/>
                </a:solidFill>
              </a:rPr>
              <a:t>bori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protiv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kartela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jeste</a:t>
            </a:r>
            <a:r>
              <a:rPr lang="en-GB" sz="1600" dirty="0">
                <a:solidFill>
                  <a:schemeClr val="bg1"/>
                </a:solidFill>
              </a:rPr>
              <a:t> da </a:t>
            </a:r>
            <a:r>
              <a:rPr lang="en-GB" sz="1600" dirty="0" err="1">
                <a:solidFill>
                  <a:schemeClr val="bg1"/>
                </a:solidFill>
              </a:rPr>
              <a:t>zakonski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definiše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šta</a:t>
            </a:r>
            <a:r>
              <a:rPr lang="en-GB" sz="1600" dirty="0">
                <a:solidFill>
                  <a:schemeClr val="bg1"/>
                </a:solidFill>
              </a:rPr>
              <a:t> se to </a:t>
            </a:r>
            <a:r>
              <a:rPr lang="en-GB" sz="1600" dirty="0" err="1">
                <a:solidFill>
                  <a:schemeClr val="bg1"/>
                </a:solidFill>
              </a:rPr>
              <a:t>smatra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kartelom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  <a:r>
              <a:rPr lang="en-GB" sz="1600" dirty="0"/>
              <a:t>.</a:t>
            </a:r>
          </a:p>
          <a:p>
            <a:pPr lvl="0"/>
            <a:endParaRPr lang="en-GB" sz="16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38605" y="3148369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64874" y="29950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12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6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3762568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Uspostavljanje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ravnoteže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tržištu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Konkurentski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pritisak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48654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 err="1">
                <a:solidFill>
                  <a:schemeClr val="bg1"/>
                </a:solidFill>
              </a:rPr>
              <a:t>Definisanje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pojma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konkurencije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a) </a:t>
            </a:r>
            <a:r>
              <a:rPr lang="en-GB" dirty="0" err="1">
                <a:solidFill>
                  <a:schemeClr val="bg1"/>
                </a:solidFill>
              </a:rPr>
              <a:t>Preduzetnici</a:t>
            </a:r>
            <a:r>
              <a:rPr lang="en-GB" dirty="0">
                <a:solidFill>
                  <a:schemeClr val="bg1"/>
                </a:solidFill>
              </a:rPr>
              <a:t>	b) </a:t>
            </a:r>
            <a:r>
              <a:rPr lang="en-GB" dirty="0" err="1">
                <a:solidFill>
                  <a:schemeClr val="bg1"/>
                </a:solidFill>
              </a:rPr>
              <a:t>Ekonomski</a:t>
            </a:r>
            <a:r>
              <a:rPr lang="en-GB" dirty="0">
                <a:solidFill>
                  <a:schemeClr val="bg1"/>
                </a:solidFill>
              </a:rPr>
              <a:t> profit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824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282215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b="1" dirty="0" err="1">
                <a:solidFill>
                  <a:schemeClr val="bg1"/>
                </a:solidFill>
              </a:rPr>
              <a:t>Konkurentski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pritisak</a:t>
            </a:r>
            <a:endParaRPr lang="en-GB" b="1" dirty="0">
              <a:solidFill>
                <a:schemeClr val="bg1"/>
              </a:solidFill>
            </a:endParaRPr>
          </a:p>
          <a:p>
            <a:pPr lvl="0"/>
            <a:endParaRPr lang="en-GB" b="1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Nadmetanje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učesnika</a:t>
            </a:r>
            <a:r>
              <a:rPr lang="en-GB" sz="1600" dirty="0">
                <a:solidFill>
                  <a:schemeClr val="bg1"/>
                </a:solidFill>
              </a:rPr>
              <a:t> u </a:t>
            </a:r>
            <a:r>
              <a:rPr lang="en-GB" sz="1600" dirty="0" err="1">
                <a:solidFill>
                  <a:schemeClr val="bg1"/>
                </a:solidFill>
              </a:rPr>
              <a:t>tržišnoj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utakmici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stvara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konkurentski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pritisak</a:t>
            </a:r>
            <a:r>
              <a:rPr lang="en-GB" sz="1600" dirty="0">
                <a:solidFill>
                  <a:schemeClr val="bg1"/>
                </a:solidFill>
              </a:rPr>
              <a:t> - </a:t>
            </a:r>
            <a:r>
              <a:rPr lang="en-GB" sz="1600" dirty="0" err="1">
                <a:solidFill>
                  <a:schemeClr val="bg1"/>
                </a:solidFill>
              </a:rPr>
              <a:t>pritisak</a:t>
            </a:r>
            <a:r>
              <a:rPr lang="en-GB" sz="1600" dirty="0">
                <a:solidFill>
                  <a:schemeClr val="bg1"/>
                </a:solidFill>
              </a:rPr>
              <a:t> koji </a:t>
            </a:r>
            <a:r>
              <a:rPr lang="en-GB" sz="1600" dirty="0" err="1">
                <a:solidFill>
                  <a:schemeClr val="bg1"/>
                </a:solidFill>
              </a:rPr>
              <a:t>jedan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konkurent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osjeća</a:t>
            </a:r>
            <a:r>
              <a:rPr lang="en-GB" sz="1600" dirty="0">
                <a:solidFill>
                  <a:schemeClr val="bg1"/>
                </a:solidFill>
              </a:rPr>
              <a:t> od </a:t>
            </a:r>
            <a:r>
              <a:rPr lang="en-GB" sz="1600" dirty="0" err="1">
                <a:solidFill>
                  <a:schemeClr val="bg1"/>
                </a:solidFill>
              </a:rPr>
              <a:t>strane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svih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ostalih</a:t>
            </a:r>
            <a:r>
              <a:rPr lang="en-GB" sz="1600" dirty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en-GB" sz="1600" dirty="0">
                <a:solidFill>
                  <a:schemeClr val="bg1"/>
                </a:solidFill>
              </a:rPr>
              <a:t>Taj </a:t>
            </a:r>
            <a:r>
              <a:rPr lang="en-GB" sz="1600" dirty="0" err="1">
                <a:solidFill>
                  <a:schemeClr val="bg1"/>
                </a:solidFill>
              </a:rPr>
              <a:t>pritisak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stvara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podsticaje</a:t>
            </a:r>
            <a:r>
              <a:rPr lang="en-GB" sz="1600" dirty="0">
                <a:solidFill>
                  <a:schemeClr val="bg1"/>
                </a:solidFill>
              </a:rPr>
              <a:t> za </a:t>
            </a:r>
            <a:r>
              <a:rPr lang="en-GB" sz="1600" dirty="0" err="1">
                <a:solidFill>
                  <a:schemeClr val="bg1"/>
                </a:solidFill>
              </a:rPr>
              <a:t>ekonomsku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efikasnost</a:t>
            </a:r>
            <a:r>
              <a:rPr lang="en-GB" sz="1600" dirty="0">
                <a:solidFill>
                  <a:schemeClr val="bg1"/>
                </a:solidFill>
              </a:rPr>
              <a:t>: </a:t>
            </a:r>
          </a:p>
          <a:p>
            <a:pPr algn="just"/>
            <a:r>
              <a:rPr lang="en-GB" sz="1600" dirty="0">
                <a:solidFill>
                  <a:schemeClr val="bg1"/>
                </a:solidFill>
              </a:rPr>
              <a:t>da se </a:t>
            </a:r>
            <a:r>
              <a:rPr lang="en-GB" sz="1600" dirty="0" err="1">
                <a:solidFill>
                  <a:schemeClr val="bg1"/>
                </a:solidFill>
              </a:rPr>
              <a:t>proizvodi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upravo</a:t>
            </a:r>
            <a:r>
              <a:rPr lang="en-GB" sz="1600" dirty="0">
                <a:solidFill>
                  <a:schemeClr val="bg1"/>
                </a:solidFill>
              </a:rPr>
              <a:t> ono </a:t>
            </a:r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je </a:t>
            </a:r>
            <a:r>
              <a:rPr lang="en-GB" sz="1600" dirty="0" err="1">
                <a:solidFill>
                  <a:schemeClr val="bg1"/>
                </a:solidFill>
              </a:rPr>
              <a:t>potrebno</a:t>
            </a:r>
            <a:r>
              <a:rPr lang="en-GB" sz="1600" dirty="0">
                <a:solidFill>
                  <a:schemeClr val="bg1"/>
                </a:solidFill>
              </a:rPr>
              <a:t>, da se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proizvodi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bolje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kvalitetnije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uz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manje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troškove</a:t>
            </a:r>
            <a:r>
              <a:rPr lang="en-GB" sz="1600" dirty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Konkurentski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pritisak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osnovni</a:t>
            </a:r>
            <a:r>
              <a:rPr lang="en-GB" sz="1600" dirty="0">
                <a:solidFill>
                  <a:schemeClr val="bg1"/>
                </a:solidFill>
              </a:rPr>
              <a:t> je </a:t>
            </a:r>
            <a:r>
              <a:rPr lang="en-GB" sz="1600" dirty="0" err="1">
                <a:solidFill>
                  <a:schemeClr val="bg1"/>
                </a:solidFill>
              </a:rPr>
              <a:t>pokretač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svih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učesnika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na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tržištu</a:t>
            </a:r>
            <a:r>
              <a:rPr lang="en-GB" sz="1600" dirty="0">
                <a:solidFill>
                  <a:schemeClr val="bg1"/>
                </a:solidFill>
              </a:rPr>
              <a:t> da </a:t>
            </a:r>
            <a:r>
              <a:rPr lang="en-GB" sz="1600" dirty="0" err="1">
                <a:solidFill>
                  <a:schemeClr val="bg1"/>
                </a:solidFill>
              </a:rPr>
              <a:t>budu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bolji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nego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jesu</a:t>
            </a:r>
            <a:r>
              <a:rPr lang="en-GB" sz="1600" dirty="0">
                <a:solidFill>
                  <a:schemeClr val="bg1"/>
                </a:solidFill>
              </a:rPr>
              <a:t>, pa je time </a:t>
            </a:r>
            <a:r>
              <a:rPr lang="en-GB" sz="1600" dirty="0" err="1">
                <a:solidFill>
                  <a:schemeClr val="bg1"/>
                </a:solidFill>
              </a:rPr>
              <a:t>osnovni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pokretač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privrednog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napretka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594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7579" y="2495550"/>
            <a:ext cx="184731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16038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Efekti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konkurencije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na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društveno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blagostanje</a:t>
            </a:r>
            <a:endParaRPr lang="en-GB" b="1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Alokativna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efikasnost</a:t>
            </a:r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Proizvodna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efikasnost</a:t>
            </a:r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Dinamička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efikasnost</a:t>
            </a:r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endParaRPr lang="en-GB" dirty="0">
              <a:solidFill>
                <a:schemeClr val="bg1"/>
              </a:solidFill>
            </a:endParaRPr>
          </a:p>
          <a:p>
            <a:pPr marL="342900" lvl="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Selektivna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efikasnost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946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596404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Koncepcija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savršene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konkurencije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Osnovne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pretpostavke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tržišta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savršene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konkurencije</a:t>
            </a:r>
            <a:r>
              <a:rPr lang="en-GB" dirty="0">
                <a:solidFill>
                  <a:schemeClr val="bg1"/>
                </a:solidFill>
              </a:rPr>
              <a:t>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Homogen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proizvod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Savršena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informisanost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svih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učesnika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tržištu</a:t>
            </a:r>
            <a:r>
              <a:rPr lang="en-GB" dirty="0">
                <a:solidFill>
                  <a:schemeClr val="bg1"/>
                </a:solidFill>
              </a:rPr>
              <a:t> </a:t>
            </a:r>
          </a:p>
          <a:p>
            <a:pPr marL="34290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Cijena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kao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parametarska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veličina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Slobodan je </a:t>
            </a:r>
            <a:r>
              <a:rPr lang="en-GB" dirty="0" err="1">
                <a:solidFill>
                  <a:schemeClr val="bg1"/>
                </a:solidFill>
              </a:rPr>
              <a:t>ulazak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izlazak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iz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grane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Savršena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deljivost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proizvodnje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438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97579" y="342013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>
              <a:solidFill>
                <a:schemeClr val="bg1">
                  <a:lumMod val="85000"/>
                </a:schemeClr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97579" y="38773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232627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solidFill>
                  <a:schemeClr val="bg1"/>
                </a:solidFill>
              </a:rPr>
              <a:t>Barijere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ulasku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Pravne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r>
              <a:rPr lang="en-GB" dirty="0" err="1">
                <a:solidFill>
                  <a:schemeClr val="bg1"/>
                </a:solidFill>
              </a:rPr>
              <a:t>Ekonomske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Harvardska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definicija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Čikaška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definicija</a:t>
            </a:r>
            <a:endParaRPr lang="en-GB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8728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8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42969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Definisanje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pojma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prava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konkurencije</a:t>
            </a:r>
            <a:endParaRPr lang="en-GB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Pravo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konkurencije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može</a:t>
            </a:r>
            <a:r>
              <a:rPr lang="en-GB" dirty="0">
                <a:solidFill>
                  <a:schemeClr val="bg1"/>
                </a:solidFill>
              </a:rPr>
              <a:t> da se </a:t>
            </a:r>
            <a:r>
              <a:rPr lang="en-GB" dirty="0" err="1">
                <a:solidFill>
                  <a:schemeClr val="bg1"/>
                </a:solidFill>
              </a:rPr>
              <a:t>definiše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kao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skup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propisa</a:t>
            </a:r>
            <a:r>
              <a:rPr lang="en-GB" dirty="0">
                <a:solidFill>
                  <a:schemeClr val="bg1"/>
                </a:solidFill>
              </a:rPr>
              <a:t> koji </a:t>
            </a:r>
            <a:r>
              <a:rPr lang="en-GB" dirty="0" err="1">
                <a:solidFill>
                  <a:schemeClr val="bg1"/>
                </a:solidFill>
              </a:rPr>
              <a:t>treba</a:t>
            </a:r>
            <a:r>
              <a:rPr lang="en-GB" dirty="0">
                <a:solidFill>
                  <a:schemeClr val="bg1"/>
                </a:solidFill>
              </a:rPr>
              <a:t> da </a:t>
            </a:r>
            <a:r>
              <a:rPr lang="en-GB" dirty="0" err="1">
                <a:solidFill>
                  <a:schemeClr val="bg1"/>
                </a:solidFill>
              </a:rPr>
              <a:t>obezbijede</a:t>
            </a:r>
            <a:r>
              <a:rPr lang="en-GB" dirty="0">
                <a:solidFill>
                  <a:schemeClr val="bg1"/>
                </a:solidFill>
              </a:rPr>
              <a:t> da se </a:t>
            </a:r>
            <a:r>
              <a:rPr lang="en-GB" dirty="0" err="1">
                <a:solidFill>
                  <a:schemeClr val="bg1"/>
                </a:solidFill>
              </a:rPr>
              <a:t>konkurencija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tržištu</a:t>
            </a:r>
            <a:r>
              <a:rPr lang="en-GB" dirty="0">
                <a:solidFill>
                  <a:schemeClr val="bg1"/>
                </a:solidFill>
              </a:rPr>
              <a:t> ne </a:t>
            </a:r>
            <a:r>
              <a:rPr lang="en-GB" dirty="0" err="1">
                <a:solidFill>
                  <a:schemeClr val="bg1"/>
                </a:solidFill>
              </a:rPr>
              <a:t>narušava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način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kojim</a:t>
            </a:r>
            <a:r>
              <a:rPr lang="en-GB" dirty="0">
                <a:solidFill>
                  <a:schemeClr val="bg1"/>
                </a:solidFill>
              </a:rPr>
              <a:t> se </a:t>
            </a:r>
            <a:r>
              <a:rPr lang="en-GB" dirty="0" err="1">
                <a:solidFill>
                  <a:schemeClr val="bg1"/>
                </a:solidFill>
              </a:rPr>
              <a:t>umanjuje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društveno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blagostanje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877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98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O KONKURENCIJI I PRAVU KONKURENCIJE</a:t>
            </a:r>
            <a:endParaRPr lang="en-US" sz="2800" b="1" dirty="0">
              <a:solidFill>
                <a:schemeClr val="bg1"/>
              </a:solidFill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542488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Narušavanje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prava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konkurencije</a:t>
            </a:r>
            <a:endParaRPr lang="en-GB" b="1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Narušavanje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konkurencije</a:t>
            </a:r>
            <a:r>
              <a:rPr lang="en-GB" sz="1600" dirty="0">
                <a:solidFill>
                  <a:schemeClr val="bg1"/>
                </a:solidFill>
              </a:rPr>
              <a:t> je </a:t>
            </a:r>
            <a:r>
              <a:rPr lang="en-GB" sz="1600" dirty="0" err="1">
                <a:solidFill>
                  <a:schemeClr val="bg1"/>
                </a:solidFill>
              </a:rPr>
              <a:t>sve</a:t>
            </a:r>
            <a:r>
              <a:rPr lang="en-GB" sz="1600" dirty="0">
                <a:solidFill>
                  <a:schemeClr val="bg1"/>
                </a:solidFill>
              </a:rPr>
              <a:t> ono </a:t>
            </a:r>
            <a:r>
              <a:rPr lang="en-GB" sz="1600" dirty="0" err="1">
                <a:solidFill>
                  <a:schemeClr val="bg1"/>
                </a:solidFill>
              </a:rPr>
              <a:t>što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umanjuje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konkurentski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pritisak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Budući</a:t>
            </a:r>
            <a:r>
              <a:rPr lang="en-GB" sz="1600" dirty="0">
                <a:solidFill>
                  <a:schemeClr val="bg1"/>
                </a:solidFill>
              </a:rPr>
              <a:t> da </a:t>
            </a:r>
            <a:r>
              <a:rPr lang="en-GB" sz="1600" dirty="0" err="1">
                <a:solidFill>
                  <a:schemeClr val="bg1"/>
                </a:solidFill>
              </a:rPr>
              <a:t>ekonomska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teorija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posmatra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konkurenciju</a:t>
            </a:r>
            <a:r>
              <a:rPr lang="en-GB" sz="1600" dirty="0">
                <a:solidFill>
                  <a:schemeClr val="bg1"/>
                </a:solidFill>
              </a:rPr>
              <a:t/>
            </a:r>
            <a:br>
              <a:rPr lang="en-GB" sz="1600" dirty="0">
                <a:solidFill>
                  <a:schemeClr val="bg1"/>
                </a:solidFill>
              </a:rPr>
            </a:br>
            <a:r>
              <a:rPr lang="en-GB" sz="1600" dirty="0" err="1">
                <a:solidFill>
                  <a:schemeClr val="bg1"/>
                </a:solidFill>
              </a:rPr>
              <a:t>kao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osnovni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podsticaj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ekonomskoj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efikasnosti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prema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toj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 err="1">
                <a:solidFill>
                  <a:schemeClr val="bg1"/>
                </a:solidFill>
              </a:rPr>
              <a:t>teoriji</a:t>
            </a:r>
            <a:r>
              <a:rPr lang="en-GB" sz="1600" dirty="0">
                <a:solidFill>
                  <a:schemeClr val="bg1"/>
                </a:solidFill>
              </a:rPr>
              <a:t>, </a:t>
            </a:r>
            <a:r>
              <a:rPr lang="en-GB" sz="1600" dirty="0" err="1">
                <a:solidFill>
                  <a:schemeClr val="bg1"/>
                </a:solidFill>
              </a:rPr>
              <a:t>svako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narušavanje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konkurencije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neminovno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dovodi</a:t>
            </a:r>
            <a:endParaRPr lang="en-GB" sz="1600" dirty="0">
              <a:solidFill>
                <a:schemeClr val="bg1"/>
              </a:solidFill>
            </a:endParaRPr>
          </a:p>
          <a:p>
            <a:pPr algn="just"/>
            <a:r>
              <a:rPr lang="en-GB" sz="1600" dirty="0">
                <a:solidFill>
                  <a:schemeClr val="bg1"/>
                </a:solidFill>
              </a:rPr>
              <a:t>do pada </a:t>
            </a:r>
            <a:r>
              <a:rPr lang="en-GB" sz="1600" dirty="0" err="1">
                <a:solidFill>
                  <a:schemeClr val="bg1"/>
                </a:solidFill>
              </a:rPr>
              <a:t>ekonomske</a:t>
            </a:r>
            <a:r>
              <a:rPr lang="en-GB" sz="1600" dirty="0">
                <a:solidFill>
                  <a:schemeClr val="bg1"/>
                </a:solidFill>
              </a:rPr>
              <a:t> </a:t>
            </a:r>
            <a:r>
              <a:rPr lang="en-GB" sz="1600" dirty="0" err="1">
                <a:solidFill>
                  <a:schemeClr val="bg1"/>
                </a:solidFill>
              </a:rPr>
              <a:t>efikasnosti</a:t>
            </a:r>
            <a:r>
              <a:rPr lang="en-GB" sz="1600" dirty="0">
                <a:solidFill>
                  <a:schemeClr val="bg1"/>
                </a:solidFill>
              </a:rPr>
              <a:t>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067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134" r="5255" b="47723"/>
          <a:stretch/>
        </p:blipFill>
        <p:spPr>
          <a:xfrm rot="5400000">
            <a:off x="6201880" y="1243867"/>
            <a:ext cx="5176587" cy="26888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00200" y="-95250"/>
            <a:ext cx="6934200" cy="527183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100" y="285750"/>
            <a:ext cx="7378700" cy="44005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18937" y="438150"/>
            <a:ext cx="7162800" cy="4495800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  <a:alpha val="0"/>
                </a:schemeClr>
              </a:gs>
              <a:gs pos="11000">
                <a:schemeClr val="accent1">
                  <a:shade val="67500"/>
                  <a:satMod val="115000"/>
                  <a:alpha val="0"/>
                </a:schemeClr>
              </a:gs>
              <a:gs pos="68000">
                <a:schemeClr val="tx1"/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18134" y="514349"/>
            <a:ext cx="6016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>
                <a:ln>
                  <a:solidFill>
                    <a:srgbClr val="EAEAEA"/>
                  </a:solidFill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Fax" panose="02060602050505020204" pitchFamily="18" charset="0"/>
              </a:rPr>
              <a:t>Master studije Pravnog fakulteta UCG</a:t>
            </a:r>
            <a:endParaRPr lang="en-US" sz="2400" dirty="0">
              <a:solidFill>
                <a:srgbClr val="00CC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Microsoft Tai Le" pitchFamily="34" charset="0"/>
              <a:cs typeface="Microsoft Tai Le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7579" y="1524309"/>
            <a:ext cx="461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</a:rPr>
              <a:t>MONOPOL I MONOPOLSKO </a:t>
            </a:r>
            <a:r>
              <a:rPr lang="en-GB" dirty="0" err="1">
                <a:solidFill>
                  <a:schemeClr val="bg1"/>
                </a:solidFill>
              </a:rPr>
              <a:t>PONAŠANjE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400" y="3742980"/>
            <a:ext cx="18473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800" dirty="0"/>
          </a:p>
          <a:p>
            <a:pPr lvl="0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69880" y="2010548"/>
            <a:ext cx="48013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err="1">
                <a:solidFill>
                  <a:schemeClr val="bg1"/>
                </a:solidFill>
              </a:rPr>
              <a:t>Definisanje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monopola</a:t>
            </a:r>
            <a:endParaRPr lang="en-GB" b="1" dirty="0">
              <a:solidFill>
                <a:schemeClr val="bg1"/>
              </a:solidFill>
            </a:endParaRPr>
          </a:p>
          <a:p>
            <a:pPr lvl="0"/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Monopol</a:t>
            </a:r>
            <a:r>
              <a:rPr lang="en-GB" dirty="0">
                <a:solidFill>
                  <a:schemeClr val="bg1"/>
                </a:solidFill>
              </a:rPr>
              <a:t> je </a:t>
            </a:r>
            <a:r>
              <a:rPr lang="en-GB" dirty="0" err="1">
                <a:solidFill>
                  <a:schemeClr val="bg1"/>
                </a:solidFill>
              </a:rPr>
              <a:t>situacija</a:t>
            </a:r>
            <a:r>
              <a:rPr lang="en-GB" dirty="0">
                <a:solidFill>
                  <a:schemeClr val="bg1"/>
                </a:solidFill>
              </a:rPr>
              <a:t> u </a:t>
            </a:r>
            <a:r>
              <a:rPr lang="en-GB" dirty="0" err="1">
                <a:solidFill>
                  <a:schemeClr val="bg1"/>
                </a:solidFill>
              </a:rPr>
              <a:t>kojoj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na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strani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ponude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postoji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samo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jedan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privredni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subjekat</a:t>
            </a:r>
            <a:r>
              <a:rPr lang="en-GB" dirty="0">
                <a:solidFill>
                  <a:schemeClr val="bg1"/>
                </a:solidFill>
              </a:rPr>
              <a:t> – </a:t>
            </a:r>
            <a:r>
              <a:rPr lang="en-GB" dirty="0" err="1">
                <a:solidFill>
                  <a:schemeClr val="bg1"/>
                </a:solidFill>
              </a:rPr>
              <a:t>samo</a:t>
            </a:r>
            <a:endParaRPr lang="en-GB" dirty="0">
              <a:solidFill>
                <a:schemeClr val="bg1"/>
              </a:solidFill>
            </a:endParaRPr>
          </a:p>
          <a:p>
            <a:r>
              <a:rPr lang="en-GB" dirty="0" err="1">
                <a:solidFill>
                  <a:schemeClr val="bg1"/>
                </a:solidFill>
              </a:rPr>
              <a:t>jedan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proizvođač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en-GB" dirty="0" err="1">
                <a:solidFill>
                  <a:schemeClr val="bg1"/>
                </a:solidFill>
              </a:rPr>
              <a:t>odnosno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prodavac</a:t>
            </a:r>
            <a:r>
              <a:rPr lang="en-GB" dirty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047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6000">
        <p:fade/>
      </p:transition>
    </mc:Choice>
    <mc:Fallback xmlns="">
      <p:transition spd="med" advTm="1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2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2" fill="hold" grpId="0" nodeType="afterEffect" nodePh="1">
                                  <p:stCondLst>
                                    <p:cond delay="175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28F1BA16-2017-4AF0-AE55-63CB617EB4CF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PCCQkd7BdOSwAEAANoDAAAPAAAAbm9uZS9wbGF5ZXIueG1spZJPb9QwEMXPW6nfIfK99m4Rolo59ICUE0WVFhC3lTeZJqaOHTwTsvvtmfzZpFuQQOKQaPIy72fPs/X9sXbJT4hog0/FRq5FAj4PhfVlKr58zm7uxP376yvdOHOCmNgiFT54EEkBmEfbEPseDVWpeCFIhoqEXx63R7SpqIiarVJd18nujQyxVLfr9UZ9e/i4yyuozY31SMbnzF32ciuSJtoQLZ1S8W4trq9WA/ICZ5F7fInBtf3KKPNQqyYCgieIatz2bN3S38381MErOjWAgkdfDbMfTP78EIrWAfbaSo9tOyDqCYO20rS1mzufYMxTMTbsa0A0JaB0vhRq9Ko/mPWTM1hNHLzA9tymPTiLFYsjfejeL+r+bBmyVxNHXYJ0PUwwnGLWOpeBoTZCIZIIP1rLVdZjv85HsN6IcTnP3Xt8tl5il7PGVWZyCvH0gR18JFOUco5ejtHLwdTbh+ITF49TnLsFMgezhKArqt3bf86j7/6fOAp4Mq0jcV7B+gKOmeW/BDWPQsAz9pqkxsl+tTOVd9ce6hdX40Iadzdl8R1FQiaWwNewMGTUos8w9Zqm1fg5JTTHotXv91JPRC5/AVBLAQIAABQAAgAIAPCCQkd7BdOSwAEAANoDAAAPAAAAAAAAAAEAAAAAAAAAAABub25lL3BsYXllci54bWxQSwUGAAAAAAEAAQA9AAAA7QEAAAAA"/>
  <p:tag name="ISPRING_PRESENTATION_TITLE" val="3672452"/>
  <p:tag name="ISPRING_RESOURCE_PATHS_HASH_PRESENTER" val="1f6aaa5e33622a7cfb4b198ead84b9174ff6f34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eLeader108 PowerPlugs Templates for PowerPoin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1479</TotalTime>
  <Words>761</Words>
  <Application>Microsoft Office PowerPoint</Application>
  <PresentationFormat>On-screen Show (16:9)</PresentationFormat>
  <Paragraphs>188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Lucida Fax</vt:lpstr>
      <vt:lpstr>Microsoft Tai Le</vt:lpstr>
      <vt:lpstr>Custom Design</vt:lpstr>
      <vt:lpstr>1_Custom Design</vt:lpstr>
      <vt:lpstr>TheLeader108 PowerPlugs Templates for PowerPoint</vt:lpstr>
      <vt:lpstr>Pravo konkurencije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3672452</dc:title>
  <dc:creator>Nitila</dc:creator>
  <cp:lastModifiedBy>Nikolina</cp:lastModifiedBy>
  <cp:revision>93</cp:revision>
  <dcterms:created xsi:type="dcterms:W3CDTF">2011-02-10T19:50:35Z</dcterms:created>
  <dcterms:modified xsi:type="dcterms:W3CDTF">2024-05-10T10:02:45Z</dcterms:modified>
</cp:coreProperties>
</file>